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299" r:id="rId3"/>
    <p:sldId id="256" r:id="rId4"/>
    <p:sldId id="263" r:id="rId5"/>
    <p:sldId id="264" r:id="rId6"/>
    <p:sldId id="265" r:id="rId7"/>
    <p:sldId id="266" r:id="rId8"/>
    <p:sldId id="289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8" r:id="rId25"/>
    <p:sldId id="290" r:id="rId26"/>
    <p:sldId id="283" r:id="rId27"/>
    <p:sldId id="284" r:id="rId28"/>
    <p:sldId id="285" r:id="rId29"/>
    <p:sldId id="286" r:id="rId30"/>
    <p:sldId id="287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30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2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PowerShell/comments/iqoaco/is_batch_scripting_still_relevan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profile/Jarno-Peschier" TargetMode="External"/><Relationship Id="rId2" Type="http://schemas.openxmlformats.org/officeDocument/2006/relationships/hyperlink" Target="https://www.quora.com/What-should-you-use-to-automate-tasks-on-Windows-PowerShell-or-batch-files-Why-do-you-think-s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should-you-use-to-automate-tasks-on-Windows-PowerShell-or-batch-files-Why-do-you-think-so/answer/Jarno-Peschi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AC27-5329-244D-C478-6A19F25E0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Batch Scripts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E3D4A-0BDF-5311-ED60-53769B008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F78F-2811-13E9-FA82-4347439C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C9A2E-1F09-2B3F-79F4-E7FBBECD9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133BB-8A74-54B2-056E-CEE0BF4EC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MOVE</a:t>
            </a:r>
            <a:r>
              <a:rPr lang="en-US" dirty="0"/>
              <a:t>: Moves files or directories between directories.</a:t>
            </a:r>
          </a:p>
          <a:p>
            <a:r>
              <a:rPr lang="en-US" dirty="0">
                <a:highlight>
                  <a:srgbClr val="FFFF00"/>
                </a:highlight>
              </a:rPr>
              <a:t>MD</a:t>
            </a:r>
            <a:r>
              <a:rPr lang="en-US" dirty="0"/>
              <a:t>: Creates a new directory in the current location.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0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2310-3588-79E2-6652-72F52ABF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5FA-4F1C-EE39-44C2-589C1DBC3A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PATH</a:t>
            </a:r>
            <a:r>
              <a:rPr lang="en-US" dirty="0"/>
              <a:t>: Displays or sets the path variable.</a:t>
            </a:r>
          </a:p>
          <a:p>
            <a:r>
              <a:rPr lang="en-US" dirty="0">
                <a:highlight>
                  <a:srgbClr val="FFFF00"/>
                </a:highlight>
              </a:rPr>
              <a:t>PAUSE</a:t>
            </a:r>
            <a:r>
              <a:rPr lang="en-US" dirty="0"/>
              <a:t>: Prompts the user and waits for a line of input to be entered.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2ED43-0192-247E-C782-3F92E17DD9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95450"/>
            <a:ext cx="4038600" cy="2935463"/>
          </a:xfrm>
        </p:spPr>
      </p:pic>
    </p:spTree>
    <p:extLst>
      <p:ext uri="{BB962C8B-B14F-4D97-AF65-F5344CB8AC3E}">
        <p14:creationId xmlns:p14="http://schemas.microsoft.com/office/powerpoint/2010/main" val="36160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7415-9177-B4E0-1998-A10BA8A0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D3D8-EDCE-FD44-548C-EFECE773A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PROMPT</a:t>
            </a:r>
            <a:r>
              <a:rPr lang="en-US" dirty="0"/>
              <a:t>: Changes or resets the cmd.exe prompt.</a:t>
            </a:r>
          </a:p>
          <a:p>
            <a:r>
              <a:rPr lang="en-US" dirty="0">
                <a:highlight>
                  <a:srgbClr val="FFFF00"/>
                </a:highlight>
              </a:rPr>
              <a:t>RD</a:t>
            </a:r>
            <a:r>
              <a:rPr lang="en-US" dirty="0"/>
              <a:t>: Removes directories. The directories need to be empty before removal.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A0C91-336F-A5D3-D57F-1151F5F22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4413" y="1600200"/>
            <a:ext cx="3006174" cy="4525963"/>
          </a:xfrm>
        </p:spPr>
      </p:pic>
    </p:spTree>
    <p:extLst>
      <p:ext uri="{BB962C8B-B14F-4D97-AF65-F5344CB8AC3E}">
        <p14:creationId xmlns:p14="http://schemas.microsoft.com/office/powerpoint/2010/main" val="105600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2333-A3CC-961B-1AF7-3B4E6C76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2B664-C35C-022B-6A72-F9C0B25C7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561BA-A68C-FED5-5E73-4A06CC588A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REM</a:t>
            </a:r>
            <a:r>
              <a:rPr lang="en-US" dirty="0"/>
              <a:t>: Used for remarks in batch files, preventing the content of the remark from being executed.</a:t>
            </a:r>
          </a:p>
          <a:p>
            <a:r>
              <a:rPr lang="en-US" dirty="0">
                <a:highlight>
                  <a:srgbClr val="FFFF00"/>
                </a:highlight>
              </a:rPr>
              <a:t>REN</a:t>
            </a:r>
            <a:r>
              <a:rPr lang="en-US" dirty="0"/>
              <a:t>: Renames files and directories.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7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8BD-A157-3C83-1E88-5A6C511A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72970-175D-B727-4329-FC2F5BA50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D6C21-66B7-D98A-56B8-3B9943A25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TIME</a:t>
            </a:r>
            <a:r>
              <a:rPr lang="en-US" dirty="0"/>
              <a:t>: Sets or displays the time.</a:t>
            </a:r>
          </a:p>
          <a:p>
            <a:r>
              <a:rPr lang="en-US" dirty="0">
                <a:highlight>
                  <a:srgbClr val="FFFF00"/>
                </a:highlight>
              </a:rPr>
              <a:t>START</a:t>
            </a:r>
            <a:r>
              <a:rPr lang="en-US" dirty="0"/>
              <a:t>: Starts a program in new window, or opens a document.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4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83DE-EEC7-E9B8-D6C5-5E5BA56B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6265-A24D-E883-4E19-FB7CF08CE5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TYPE</a:t>
            </a:r>
            <a:r>
              <a:rPr lang="en-US" dirty="0"/>
              <a:t>: Prints the content of a file or files to the output.</a:t>
            </a:r>
          </a:p>
          <a:p>
            <a:r>
              <a:rPr lang="en-US" dirty="0">
                <a:highlight>
                  <a:srgbClr val="FFFF00"/>
                </a:highlight>
              </a:rPr>
              <a:t>VOL</a:t>
            </a:r>
            <a:r>
              <a:rPr lang="en-US" dirty="0"/>
              <a:t>: Displays the volume labels.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3967B-DA51-EE1E-8487-9A803968C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</p:spTree>
    <p:extLst>
      <p:ext uri="{BB962C8B-B14F-4D97-AF65-F5344CB8AC3E}">
        <p14:creationId xmlns:p14="http://schemas.microsoft.com/office/powerpoint/2010/main" val="328774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3273-81BF-1F9C-4051-A086BC5E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6E83F-68DD-5E35-B246-34016AEAA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ATTRIB</a:t>
            </a:r>
            <a:r>
              <a:rPr lang="en-US" dirty="0"/>
              <a:t>: Displays or sets the attributes of files in the current directory.</a:t>
            </a:r>
            <a:endParaRPr lang="fa-IR" dirty="0"/>
          </a:p>
          <a:p>
            <a:pPr lvl="1"/>
            <a:r>
              <a:rPr lang="en-US" dirty="0" err="1"/>
              <a:t>attrib</a:t>
            </a:r>
            <a:r>
              <a:rPr lang="en-US" dirty="0"/>
              <a:t> +h example.txt</a:t>
            </a:r>
            <a:endParaRPr lang="fa-IR" dirty="0"/>
          </a:p>
          <a:p>
            <a:pPr lvl="1"/>
            <a:r>
              <a:rPr lang="en-US" dirty="0"/>
              <a:t>+h = hidden</a:t>
            </a:r>
          </a:p>
          <a:p>
            <a:pPr lvl="1"/>
            <a:r>
              <a:rPr lang="en-US" dirty="0" err="1"/>
              <a:t>attrib</a:t>
            </a:r>
            <a:r>
              <a:rPr lang="en-US" dirty="0"/>
              <a:t> example.txt</a:t>
            </a:r>
          </a:p>
          <a:p>
            <a:pPr lvl="1"/>
            <a:r>
              <a:rPr lang="en-US" dirty="0"/>
              <a:t>show</a:t>
            </a:r>
          </a:p>
          <a:p>
            <a:r>
              <a:rPr lang="en-US" dirty="0">
                <a:highlight>
                  <a:srgbClr val="FFFF00"/>
                </a:highlight>
              </a:rPr>
              <a:t>CHKDSK</a:t>
            </a:r>
            <a:r>
              <a:rPr lang="en-US" dirty="0"/>
              <a:t>: Checks the disk for any problems.</a:t>
            </a:r>
          </a:p>
          <a:p>
            <a:pPr lvl="1"/>
            <a:r>
              <a:rPr lang="en-US" dirty="0" err="1"/>
              <a:t>chkdsk</a:t>
            </a:r>
            <a:r>
              <a:rPr lang="en-US" dirty="0"/>
              <a:t> C: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7CA89-A733-B3CC-60B1-18AF74B942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fa-IR" dirty="0"/>
              <a:t>دستور </a:t>
            </a:r>
            <a:r>
              <a:rPr lang="en-US" dirty="0"/>
              <a:t>ATTRIB:ATTRIB </a:t>
            </a:r>
            <a:r>
              <a:rPr lang="fa-IR" dirty="0"/>
              <a:t>برای نمایش یا تنظیم ویژگی‌های فایل‌ها در یک دایرکتوری استفاده می‌شود. ویژگی‌های فایل شامل مواردی مانند "مخفی بودن"، "فقط خواندنی بودن" و غیره هستند.</a:t>
            </a:r>
          </a:p>
          <a:p>
            <a:pPr algn="r" rtl="1"/>
            <a:r>
              <a:rPr lang="fa-IR" dirty="0"/>
              <a:t>دستور </a:t>
            </a:r>
            <a:r>
              <a:rPr lang="en-US" dirty="0"/>
              <a:t>CHKDSK:CHKDSK </a:t>
            </a:r>
            <a:r>
              <a:rPr lang="fa-IR" dirty="0"/>
              <a:t>برای بررسی دیسک به منظور پیدا کردن خطاها یا مشکلات استفاده می‌شود.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6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522A-8FA5-3DE1-98CC-64A924B1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B61E1-DF7A-E4E7-8421-3FC366A062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8B19A-E776-1B27-389F-E876DC0E07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CMD</a:t>
            </a:r>
            <a:r>
              <a:rPr lang="en-US" dirty="0"/>
              <a:t>: Invokes another instance of command prompt.</a:t>
            </a:r>
          </a:p>
          <a:p>
            <a:r>
              <a:rPr lang="en-US" dirty="0">
                <a:highlight>
                  <a:srgbClr val="FFFF00"/>
                </a:highlight>
              </a:rPr>
              <a:t>CHOICE</a:t>
            </a:r>
            <a:r>
              <a:rPr lang="en-US" dirty="0"/>
              <a:t>: Provides a list of options to the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B2A-1B44-CA50-C76B-EAC02305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DE7AC-8D72-E591-DCC6-40FE9F99F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F6C13-57F0-A906-9C04-74BC833458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CONVERT</a:t>
            </a:r>
            <a:r>
              <a:rPr lang="en-US" dirty="0"/>
              <a:t>: Converts a volume from FAT16 or FAT32 to NTFS file system.</a:t>
            </a:r>
          </a:p>
          <a:p>
            <a:r>
              <a:rPr lang="en-US" dirty="0">
                <a:highlight>
                  <a:srgbClr val="FFFF00"/>
                </a:highlight>
              </a:rPr>
              <a:t>COMP</a:t>
            </a:r>
            <a:r>
              <a:rPr lang="en-US" dirty="0"/>
              <a:t>: Compares 2 files based on the file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2D7E-38D2-BFB3-2E8E-7E0FCF9A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02B69-0702-F383-C3C9-8911AC8085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726390"/>
            <a:ext cx="4038600" cy="22735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B6618-17CB-0484-0D74-B07C963C81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EXPAND</a:t>
            </a:r>
            <a:r>
              <a:rPr lang="en-US" dirty="0"/>
              <a:t>: Extracts files from compressed .cab cabinet files.</a:t>
            </a:r>
          </a:p>
          <a:p>
            <a:r>
              <a:rPr lang="en-US" dirty="0">
                <a:highlight>
                  <a:srgbClr val="FFFF00"/>
                </a:highlight>
              </a:rPr>
              <a:t>DRIVERQUERY</a:t>
            </a:r>
            <a:r>
              <a:rPr lang="en-US" dirty="0"/>
              <a:t>: Shows all installed device drivers and their properties.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8E2-9A0B-8A67-B5AD-E437D13D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E419-B710-D319-4AE0-6D048EE1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b="1" dirty="0">
                <a:cs typeface="B Nazanin" panose="00000400000000000000" pitchFamily="2" charset="-78"/>
              </a:rPr>
              <a:t>Batch script</a:t>
            </a:r>
            <a:r>
              <a:rPr lang="fa-IR" b="1" dirty="0">
                <a:cs typeface="B Nazanin" panose="00000400000000000000" pitchFamily="2" charset="-78"/>
              </a:rPr>
              <a:t> (</a:t>
            </a:r>
            <a:r>
              <a:rPr lang="en-US" b="1" dirty="0">
                <a:cs typeface="B Nazanin" panose="00000400000000000000" pitchFamily="2" charset="-78"/>
              </a:rPr>
              <a:t>Batch file</a:t>
            </a:r>
            <a:r>
              <a:rPr lang="fa-IR" b="1" dirty="0">
                <a:cs typeface="B Nazanin" panose="00000400000000000000" pitchFamily="2" charset="-78"/>
              </a:rPr>
              <a:t>) </a:t>
            </a: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یک نوع اسکریپت متنی است که شامل مجموعه‌ای از دستورات است که به طور پیوسته در محیط خط فرمان ویندوز (</a:t>
            </a:r>
            <a:r>
              <a:rPr lang="en-US" dirty="0">
                <a:cs typeface="B Nazanin" panose="00000400000000000000" pitchFamily="2" charset="-78"/>
              </a:rPr>
              <a:t>CMD</a:t>
            </a:r>
            <a:r>
              <a:rPr lang="fa-IR" dirty="0">
                <a:cs typeface="B Nazanin" panose="00000400000000000000" pitchFamily="2" charset="-78"/>
              </a:rPr>
              <a:t>) 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اجرا می‌شوند. این اسکریپت‌ها معمولاً با پسوند</a:t>
            </a:r>
            <a:r>
              <a:rPr lang="en-US" b="1" dirty="0">
                <a:cs typeface="B Nazanin" panose="00000400000000000000" pitchFamily="2" charset="-78"/>
              </a:rPr>
              <a:t>.bat</a:t>
            </a:r>
            <a:r>
              <a:rPr lang="fa-IR" b="1" dirty="0">
                <a:cs typeface="B Nazanin" panose="00000400000000000000" pitchFamily="2" charset="-78"/>
              </a:rPr>
              <a:t> یا </a:t>
            </a:r>
            <a:r>
              <a:rPr lang="en-US" b="1" dirty="0">
                <a:cs typeface="B Nazanin" panose="00000400000000000000" pitchFamily="2" charset="-78"/>
              </a:rPr>
              <a:t>.</a:t>
            </a:r>
            <a:r>
              <a:rPr lang="en-US" b="1" dirty="0" err="1">
                <a:cs typeface="B Nazanin" panose="00000400000000000000" pitchFamily="2" charset="-78"/>
              </a:rPr>
              <a:t>cmd</a:t>
            </a:r>
            <a:r>
              <a:rPr lang="fa-IR" b="1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ذخیره می‌شوند و به کاربران این امکان را می‌دهند که کارهای تکراری و خودکار را به سادگی انجام دهند</a:t>
            </a:r>
            <a:r>
              <a:rPr lang="fa-IR" dirty="0"/>
              <a:t>.</a:t>
            </a:r>
          </a:p>
          <a:p>
            <a:pPr marL="0" indent="0" algn="r" rtl="1">
              <a:buNone/>
            </a:pP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78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A288-617E-86AA-EE18-B7F7198E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84FE3-23F8-BBE7-E51F-74F126CEC1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FIND</a:t>
            </a:r>
            <a:r>
              <a:rPr lang="en-US" dirty="0"/>
              <a:t>: Searches for a string in files or input, outputting matching lines.</a:t>
            </a:r>
          </a:p>
          <a:p>
            <a:r>
              <a:rPr lang="en-US" dirty="0">
                <a:highlight>
                  <a:srgbClr val="FFFF00"/>
                </a:highlight>
              </a:rPr>
              <a:t>FORMAT</a:t>
            </a:r>
            <a:r>
              <a:rPr lang="en-US" dirty="0"/>
              <a:t>: Formats a disk to use a Windows-supported file system such as FAT, FAT32, or NTFS.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7FC3D-21D0-EC32-C488-CCDC77675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7914" y="1600200"/>
            <a:ext cx="3019172" cy="4525963"/>
          </a:xfrm>
        </p:spPr>
      </p:pic>
    </p:spTree>
    <p:extLst>
      <p:ext uri="{BB962C8B-B14F-4D97-AF65-F5344CB8AC3E}">
        <p14:creationId xmlns:p14="http://schemas.microsoft.com/office/powerpoint/2010/main" val="140258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AB71-F286-89D3-E13D-C8E8E238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A773-BE1E-277E-DA72-F7600E4D4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HELP</a:t>
            </a:r>
            <a:r>
              <a:rPr lang="en-US" dirty="0"/>
              <a:t>: Shows the list of Windows-supplied commands.</a:t>
            </a:r>
          </a:p>
          <a:p>
            <a:r>
              <a:rPr lang="en-US" dirty="0">
                <a:highlight>
                  <a:srgbClr val="FFFF00"/>
                </a:highlight>
              </a:rPr>
              <a:t>IPCONFIG</a:t>
            </a:r>
            <a:r>
              <a:rPr lang="en-US" dirty="0"/>
              <a:t>: Displays Windows IP Configuration.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CF92FD-D4A4-D8F9-B61C-0C99CCD7A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2244333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14E8-62DD-CB28-67B2-75D851D2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425868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DBE7-C3C0-B489-1FF9-20E4D235E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45674" cy="45259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LABEL</a:t>
            </a:r>
            <a:r>
              <a:rPr lang="en-US" dirty="0"/>
              <a:t>: Adds, sets, or removes a disk label.</a:t>
            </a:r>
          </a:p>
          <a:p>
            <a:pPr lvl="1"/>
            <a:r>
              <a:rPr lang="en-US" dirty="0"/>
              <a:t>label C:</a:t>
            </a:r>
          </a:p>
          <a:p>
            <a:r>
              <a:rPr lang="en-US" dirty="0">
                <a:highlight>
                  <a:srgbClr val="FFFF00"/>
                </a:highlight>
              </a:rPr>
              <a:t>MORE</a:t>
            </a:r>
            <a:r>
              <a:rPr lang="en-US" dirty="0"/>
              <a:t>: Displays the contents of a file, one screen at a time</a:t>
            </a:r>
            <a:endParaRPr lang="fa-IR" dirty="0"/>
          </a:p>
          <a:p>
            <a:pPr lvl="1"/>
            <a:r>
              <a:rPr lang="en-US" dirty="0"/>
              <a:t>More example.txt</a:t>
            </a:r>
          </a:p>
          <a:p>
            <a:pPr lvl="1"/>
            <a:r>
              <a:rPr lang="en-US" dirty="0" err="1"/>
              <a:t>dir</a:t>
            </a:r>
            <a:r>
              <a:rPr lang="en-US" dirty="0"/>
              <a:t> | more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3CE15-278D-A0F3-3E49-77C61B58F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AD856-C58A-514E-7F5E-E9B93A5D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74" y="0"/>
            <a:ext cx="5129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8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C200-83B5-53E9-620F-9712CB1A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0F98-61DD-463A-FADE-31DE4C228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NET</a:t>
            </a:r>
            <a:r>
              <a:rPr lang="en-US" dirty="0"/>
              <a:t>: Provides various network services, depending on the command used.</a:t>
            </a:r>
          </a:p>
          <a:p>
            <a:r>
              <a:rPr lang="en-US" dirty="0">
                <a:highlight>
                  <a:srgbClr val="FFFF00"/>
                </a:highlight>
              </a:rPr>
              <a:t>PING</a:t>
            </a:r>
            <a:r>
              <a:rPr lang="en-US" dirty="0"/>
              <a:t>: Sends ICMP/IP 'echo' packets over the network to the designated address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FB5B2-4860-52B2-CB22-B2AE1D53A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115" y="1600200"/>
            <a:ext cx="3620770" cy="4525963"/>
          </a:xfrm>
        </p:spPr>
      </p:pic>
    </p:spTree>
    <p:extLst>
      <p:ext uri="{BB962C8B-B14F-4D97-AF65-F5344CB8AC3E}">
        <p14:creationId xmlns:p14="http://schemas.microsoft.com/office/powerpoint/2010/main" val="180642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80F-A975-2EE9-A9CE-806E7539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016D-4E31-A312-D3C5-5D4B3BD5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SHUTDOWN</a:t>
            </a:r>
            <a:r>
              <a:rPr lang="en-US" dirty="0"/>
              <a:t>: Shuts down a computer, or logs off the current user.</a:t>
            </a:r>
          </a:p>
          <a:p>
            <a:r>
              <a:rPr lang="en-US" dirty="0">
                <a:highlight>
                  <a:srgbClr val="FFFF00"/>
                </a:highlight>
              </a:rPr>
              <a:t>SORT</a:t>
            </a:r>
            <a:r>
              <a:rPr lang="en-US" dirty="0"/>
              <a:t>: Sorts the input alphabetically, prints the output on the console.</a:t>
            </a:r>
          </a:p>
          <a:p>
            <a:pPr lvl="1"/>
            <a:r>
              <a:rPr lang="en-US" dirty="0"/>
              <a:t>sort /R example3.txt</a:t>
            </a:r>
          </a:p>
          <a:p>
            <a:pPr lvl="1"/>
            <a:r>
              <a:rPr lang="en-US" dirty="0"/>
              <a:t>sort example3.txt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DD5F7-A645-ED77-DAC8-C65E1409A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618768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87DC-535E-0571-A530-9E89126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6E4-42FD-8510-C150-AC31F7EAB9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F8325-92C5-FA58-0F10-0B9D20AC4C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F77AF-BF86-147C-D52C-A25C13E9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31C9-A103-8628-CEF4-EF1698DB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C0BF1-3CA3-983F-2503-6E5B166CC2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SYSTEMINFO</a:t>
            </a:r>
            <a:r>
              <a:rPr lang="en-US" dirty="0"/>
              <a:t>: Shows configuration of a computer and its OS.</a:t>
            </a:r>
          </a:p>
          <a:p>
            <a:r>
              <a:rPr lang="en-US" dirty="0">
                <a:highlight>
                  <a:srgbClr val="FFFF00"/>
                </a:highlight>
              </a:rPr>
              <a:t>SUBST</a:t>
            </a:r>
            <a:r>
              <a:rPr lang="en-US" dirty="0"/>
              <a:t>: Assigns a drive letter to a local folder or removes an assignment.</a:t>
            </a:r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B262B-D6E4-005E-CC73-6753AA913C3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57198" y="1462526"/>
            <a:ext cx="403860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systeminfo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نام کامپیوتر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نسخه سیستم‌عامل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 (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مانند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 Windows 10 Pro)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نسخه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BIOS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مدل پردازنده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حافظه فیزیکی کلی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تاریخ و زمان آخرین راه‌اندازی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آدرس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و اطلاعات شبکه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 </a:t>
            </a:r>
            <a:endParaRPr kumimoji="0" lang="fa-I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a-IR" altLang="en-US" sz="1800" dirty="0">
                <a:latin typeface="Arial" panose="020B0604020202020204" pitchFamily="34" charset="0"/>
              </a:rPr>
              <a:t>این اطلاعات می‌تواند برای عیب‌یابی سیستم، بررسی پیکربندی، یا جمع‌آوری داده‌های سیستم برای پشتیبانی فنی مفید باشد.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دستور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SUBST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برای نسبت دادن یک حرف درایو (مانند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C:، D: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و غیره) به یک پوشه محلی استفاده می‌شود.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این به شما اجازه می‌دهد که به جای استفاده از مسیر طولانی یک پوشه، بتوانید به راحتی به آن با استفاده از یک درایو مجازی دسترسی داشته باشید.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21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C9850-CA8F-54A6-1B01-DB40EA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EA8D-191F-6E33-B901-BADBD09DB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TASKKILL</a:t>
            </a:r>
            <a:r>
              <a:rPr lang="en-US" dirty="0"/>
              <a:t>: Ends one or more tasks.</a:t>
            </a:r>
          </a:p>
          <a:p>
            <a:r>
              <a:rPr lang="en-US" dirty="0">
                <a:highlight>
                  <a:srgbClr val="FFFF00"/>
                </a:highlight>
              </a:rPr>
              <a:t>TASKLIST</a:t>
            </a:r>
            <a:r>
              <a:rPr lang="en-US" dirty="0"/>
              <a:t>: Lists tasks, including task name and process id (PID).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51B8E-AD9C-D19D-C1DB-7EC2814689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</p:spTree>
    <p:extLst>
      <p:ext uri="{BB962C8B-B14F-4D97-AF65-F5344CB8AC3E}">
        <p14:creationId xmlns:p14="http://schemas.microsoft.com/office/powerpoint/2010/main" val="220243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088E-C06D-5EED-14AF-EDB799B7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9104C-4212-051E-D764-6AE525D7D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7B730-C9E3-70CD-8532-5D319E0D9B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TREE</a:t>
            </a:r>
            <a:r>
              <a:rPr lang="en-US" dirty="0"/>
              <a:t>: Displays a tree of all subdirectories of the current directory.</a:t>
            </a:r>
          </a:p>
          <a:p>
            <a:r>
              <a:rPr lang="en-US" dirty="0">
                <a:highlight>
                  <a:srgbClr val="FFFF00"/>
                </a:highlight>
              </a:rPr>
              <a:t>XCOPY</a:t>
            </a:r>
            <a:r>
              <a:rPr lang="en-US" dirty="0"/>
              <a:t>: Copies files and directories in a more advanced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4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3D20-0F10-041C-E95B-5F868809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27F0-1774-8E08-6B8F-B5068DD17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FC</a:t>
            </a:r>
            <a:r>
              <a:rPr lang="en-US" dirty="0"/>
              <a:t>: Lists the actual differences between two files.</a:t>
            </a:r>
            <a:endParaRPr lang="fa-IR" dirty="0"/>
          </a:p>
          <a:p>
            <a:pPr lvl="1"/>
            <a:r>
              <a:rPr lang="en-US" dirty="0">
                <a:highlight>
                  <a:srgbClr val="00FF00"/>
                </a:highlight>
              </a:rPr>
              <a:t>fc file1.txt file2.txt</a:t>
            </a:r>
          </a:p>
          <a:p>
            <a:pPr lvl="1"/>
            <a:r>
              <a:rPr lang="fa-IR" dirty="0"/>
              <a:t>خروجی شامل خطوطی است که در هر یک از فایل‌ها وجود دارد و در دیگری وجود ندارد، همراه با شماره خط‌ها.</a:t>
            </a:r>
          </a:p>
          <a:p>
            <a:r>
              <a:rPr lang="en-US" dirty="0">
                <a:highlight>
                  <a:srgbClr val="FFFF00"/>
                </a:highlight>
              </a:rPr>
              <a:t>DISKPART</a:t>
            </a:r>
            <a:r>
              <a:rPr lang="en-US" dirty="0"/>
              <a:t>: Shows and configures disk partitions.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3803BE-9A36-81F2-4E2F-4044D76F4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115" y="1600200"/>
            <a:ext cx="3620770" cy="4525963"/>
          </a:xfrm>
        </p:spPr>
      </p:pic>
    </p:spTree>
    <p:extLst>
      <p:ext uri="{BB962C8B-B14F-4D97-AF65-F5344CB8AC3E}">
        <p14:creationId xmlns:p14="http://schemas.microsoft.com/office/powerpoint/2010/main" val="189994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Batch Scripting Commands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Top 50 Commands and Their Description</a:t>
            </a:r>
            <a:r>
              <a:rPr lang="en-US" dirty="0"/>
              <a:t> ( of 106 command of help manuscript)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CC85-FDF7-199F-97F4-881B700E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875E-56F3-523F-FE88-1D65DF32B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TITLE</a:t>
            </a:r>
            <a:r>
              <a:rPr lang="en-US" dirty="0"/>
              <a:t>: Sets the title displayed in the console window.</a:t>
            </a:r>
          </a:p>
          <a:p>
            <a:r>
              <a:rPr lang="en-US" dirty="0">
                <a:highlight>
                  <a:srgbClr val="FFFF00"/>
                </a:highlight>
              </a:rPr>
              <a:t>SET</a:t>
            </a:r>
            <a:r>
              <a:rPr lang="en-US" dirty="0"/>
              <a:t>: Displays the list of environment variables on the current system.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65A4A-EC37-882E-33B3-BC1C2F7F1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6793" y="1600200"/>
            <a:ext cx="3141413" cy="4525963"/>
          </a:xfrm>
        </p:spPr>
      </p:pic>
    </p:spTree>
    <p:extLst>
      <p:ext uri="{BB962C8B-B14F-4D97-AF65-F5344CB8AC3E}">
        <p14:creationId xmlns:p14="http://schemas.microsoft.com/office/powerpoint/2010/main" val="387632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1F9A-B6A3-DE10-B789-AFEE2366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9A26-9FBD-F5F6-FEF7-29E7A0106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SETLOCAL</a:t>
            </a:r>
            <a:r>
              <a:rPr lang="en-US" dirty="0"/>
              <a:t>: Begins localization of environment changes in a batch file.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>
                <a:highlight>
                  <a:srgbClr val="FFFF00"/>
                </a:highlight>
              </a:rPr>
              <a:t>DOSKEY</a:t>
            </a:r>
            <a:r>
              <a:rPr lang="en-US" dirty="0"/>
              <a:t>: Edits command lines, recalls Windows commands, and creates macros.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DOSKEY /HISTORY &gt; history.txt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A29E0-F6D3-046C-3B6A-C89836D977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@echo off</a:t>
            </a:r>
          </a:p>
          <a:p>
            <a:r>
              <a:rPr lang="en-US" dirty="0">
                <a:highlight>
                  <a:srgbClr val="FFFF00"/>
                </a:highlight>
              </a:rPr>
              <a:t>SETLOCAL</a:t>
            </a:r>
          </a:p>
          <a:p>
            <a:r>
              <a:rPr lang="en-US" dirty="0"/>
              <a:t>SET MYVAR=Hello</a:t>
            </a:r>
          </a:p>
          <a:p>
            <a:r>
              <a:rPr lang="en-US" dirty="0"/>
              <a:t>echo %MYVAR%  :: </a:t>
            </a:r>
            <a:r>
              <a:rPr lang="fa-IR" dirty="0"/>
              <a:t>خروجی: </a:t>
            </a:r>
            <a:r>
              <a:rPr lang="en-US" dirty="0"/>
              <a:t>Hello</a:t>
            </a:r>
          </a:p>
          <a:p>
            <a:r>
              <a:rPr lang="en-US" dirty="0"/>
              <a:t>SET MYVAR=World</a:t>
            </a:r>
          </a:p>
          <a:p>
            <a:r>
              <a:rPr lang="en-US" dirty="0"/>
              <a:t>echo %MYVAR%  :: </a:t>
            </a:r>
            <a:r>
              <a:rPr lang="fa-IR" dirty="0"/>
              <a:t>خروجی: </a:t>
            </a:r>
            <a:r>
              <a:rPr lang="en-US" dirty="0"/>
              <a:t>World</a:t>
            </a:r>
          </a:p>
          <a:p>
            <a:r>
              <a:rPr lang="en-US" dirty="0">
                <a:highlight>
                  <a:srgbClr val="00FF00"/>
                </a:highlight>
              </a:rPr>
              <a:t>ENDLOCAL</a:t>
            </a:r>
          </a:p>
          <a:p>
            <a:r>
              <a:rPr lang="en-US" dirty="0"/>
              <a:t>echo %MYVAR%  :: </a:t>
            </a:r>
            <a:r>
              <a:rPr lang="fa-IR" dirty="0"/>
              <a:t>خروجی: متغیر </a:t>
            </a:r>
            <a:r>
              <a:rPr lang="en-US" dirty="0"/>
              <a:t>MYVAR </a:t>
            </a:r>
            <a:r>
              <a:rPr lang="fa-IR" dirty="0">
                <a:highlight>
                  <a:srgbClr val="00FF00"/>
                </a:highlight>
              </a:rPr>
              <a:t>خالی</a:t>
            </a:r>
            <a:r>
              <a:rPr lang="fa-IR" dirty="0"/>
              <a:t> است.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4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2C7C-5D16-2209-B1D8-277C4AF2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B571-C49F-D54E-B4B7-DCA49C75C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VERIFY</a:t>
            </a:r>
            <a:r>
              <a:rPr lang="en-US" dirty="0"/>
              <a:t>: Tells Windows whether to verify that your files are written               correctly to a disk.</a:t>
            </a:r>
            <a:endParaRPr lang="fa-IR" dirty="0"/>
          </a:p>
          <a:p>
            <a:pPr lvl="1"/>
            <a:r>
              <a:rPr lang="en-US" dirty="0">
                <a:highlight>
                  <a:srgbClr val="00FFFF"/>
                </a:highlight>
              </a:rPr>
              <a:t>Format: </a:t>
            </a:r>
            <a:r>
              <a:rPr lang="en-US" dirty="0" err="1">
                <a:highlight>
                  <a:srgbClr val="00FFFF"/>
                </a:highlight>
              </a:rPr>
              <a:t>batchCopy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codeVERIFY</a:t>
            </a:r>
            <a:r>
              <a:rPr lang="en-US" dirty="0">
                <a:highlight>
                  <a:srgbClr val="00FFFF"/>
                </a:highlight>
              </a:rPr>
              <a:t> [ON | OFF]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Usage:</a:t>
            </a:r>
            <a:endParaRPr lang="fa-IR" dirty="0">
              <a:highlight>
                <a:srgbClr val="00FFFF"/>
              </a:highlight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VERIFY 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COPY example.txt D:\backup\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2D870-FCC5-7DF3-A8EC-D1489C668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SC</a:t>
            </a:r>
            <a:r>
              <a:rPr lang="en-US" dirty="0"/>
              <a:t>: Displays or configures services (background processes)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SC QUERY "</a:t>
            </a:r>
            <a:r>
              <a:rPr lang="en-US" dirty="0" err="1">
                <a:highlight>
                  <a:srgbClr val="00FFFF"/>
                </a:highlight>
              </a:rPr>
              <a:t>wuauserv</a:t>
            </a:r>
            <a:r>
              <a:rPr lang="en-US" dirty="0">
                <a:highlight>
                  <a:srgbClr val="00FFFF"/>
                </a:highlight>
              </a:rPr>
              <a:t>"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SC START "Spooler"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9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92E0-50E3-EFB6-6653-F4C9443B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744BE-9170-3EA4-D950-44A261580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ERASE</a:t>
            </a:r>
            <a:r>
              <a:rPr lang="en-US" dirty="0"/>
              <a:t>: Deletes one or more files. </a:t>
            </a:r>
          </a:p>
          <a:p>
            <a:r>
              <a:rPr lang="en-US" dirty="0">
                <a:highlight>
                  <a:srgbClr val="FFFF00"/>
                </a:highlight>
              </a:rPr>
              <a:t>IF</a:t>
            </a:r>
            <a:r>
              <a:rPr lang="en-US" dirty="0"/>
              <a:t>:  Performs conditional processing in batch programs.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08D7A-5C39-7233-16DC-814403725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280000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16A6-ED23-2654-EB72-7EE0EBC3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101A-2FB9-8327-4373-2F03EB3FB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85906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WMIC</a:t>
            </a:r>
            <a:r>
              <a:rPr lang="en-US" dirty="0"/>
              <a:t>  : Displays WMI information inside interactive command shell. </a:t>
            </a:r>
          </a:p>
          <a:p>
            <a:pPr lvl="1"/>
            <a:r>
              <a:rPr lang="en-US" dirty="0"/>
              <a:t>WMIC [options] [</a:t>
            </a:r>
            <a:r>
              <a:rPr lang="en-US" dirty="0">
                <a:highlight>
                  <a:srgbClr val="00FFFF"/>
                </a:highlight>
              </a:rPr>
              <a:t>class</a:t>
            </a:r>
            <a:r>
              <a:rPr lang="en-US" dirty="0"/>
              <a:t>] [</a:t>
            </a:r>
            <a:r>
              <a:rPr lang="en-US" dirty="0">
                <a:highlight>
                  <a:srgbClr val="FF00FF"/>
                </a:highlight>
              </a:rPr>
              <a:t>command</a:t>
            </a:r>
            <a:r>
              <a:rPr lang="en-US" dirty="0"/>
              <a:t>]</a:t>
            </a:r>
          </a:p>
          <a:p>
            <a:r>
              <a:rPr lang="en-US" dirty="0">
                <a:highlight>
                  <a:srgbClr val="FFFF00"/>
                </a:highlight>
              </a:rPr>
              <a:t>MKLINK</a:t>
            </a:r>
            <a:r>
              <a:rPr lang="en-US" dirty="0"/>
              <a:t>: Creates Symbolic Links and Hard Links</a:t>
            </a:r>
            <a:endParaRPr lang="fa-IR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56375-DEA0-6642-2B8C-4706B3DFCFED}"/>
              </a:ext>
            </a:extLst>
          </p:cNvPr>
          <p:cNvSpPr/>
          <p:nvPr/>
        </p:nvSpPr>
        <p:spPr>
          <a:xfrm>
            <a:off x="572543" y="4274505"/>
            <a:ext cx="3807913" cy="1966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**Exercise:** 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What is a soft link? 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What are the differences between a soft link and a hard link? 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Is a shortcut a soft link or a hard link?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A82C8C-19AD-6A05-11CA-32A424E7CE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r>
              <a:rPr lang="fa-IR" dirty="0"/>
              <a:t>دستور </a:t>
            </a:r>
            <a:r>
              <a:rPr lang="en-US" dirty="0"/>
              <a:t>WMIC (Windows Management Instrumentation Command-line) </a:t>
            </a:r>
            <a:r>
              <a:rPr lang="fa-IR" dirty="0"/>
              <a:t>یک ابزار خط فرمان است که به شما اجازه می‌دهد تا اطلاعات مربوط به سیستم و سخت‌افزار را از طریق </a:t>
            </a:r>
            <a:r>
              <a:rPr lang="en-US" dirty="0"/>
              <a:t>WMI (Windows Management Instrumentation) </a:t>
            </a:r>
            <a:r>
              <a:rPr lang="fa-IR" dirty="0"/>
              <a:t>دریافت کنید. </a:t>
            </a:r>
            <a:endParaRPr lang="en-US" dirty="0"/>
          </a:p>
          <a:p>
            <a:pPr algn="l"/>
            <a:r>
              <a:rPr lang="en-US" dirty="0"/>
              <a:t>WMIC </a:t>
            </a:r>
            <a:r>
              <a:rPr lang="en-US" dirty="0">
                <a:highlight>
                  <a:srgbClr val="00FFFF"/>
                </a:highlight>
              </a:rPr>
              <a:t>OS</a:t>
            </a:r>
            <a:r>
              <a:rPr lang="en-US" dirty="0"/>
              <a:t> </a:t>
            </a:r>
            <a:r>
              <a:rPr lang="en-US" dirty="0">
                <a:highlight>
                  <a:srgbClr val="FF00FF"/>
                </a:highlight>
              </a:rPr>
              <a:t>GET</a:t>
            </a:r>
            <a:r>
              <a:rPr lang="en-US" dirty="0"/>
              <a:t> Caption, Version, </a:t>
            </a:r>
            <a:r>
              <a:rPr lang="en-US" dirty="0" err="1"/>
              <a:t>BuildNumber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4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A7EC-6499-EE76-E5EF-69763062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B3C8-59EF-0803-FEBF-46386271B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BCDEDIT</a:t>
            </a:r>
            <a:r>
              <a:rPr lang="en-US" dirty="0"/>
              <a:t> : Sets properties in boot database to control boot loading.</a:t>
            </a:r>
            <a:endParaRPr lang="fa-IR" dirty="0"/>
          </a:p>
          <a:p>
            <a:pPr lvl="1"/>
            <a:r>
              <a:rPr lang="en-US" dirty="0"/>
              <a:t>BCDEDIT /</a:t>
            </a:r>
            <a:r>
              <a:rPr lang="en-US" dirty="0" err="1"/>
              <a:t>enum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CACLS</a:t>
            </a:r>
            <a:r>
              <a:rPr lang="en-US" dirty="0"/>
              <a:t>: Displays or modifies access control lists (ACLs) of files.</a:t>
            </a:r>
            <a:endParaRPr lang="fa-IR" dirty="0"/>
          </a:p>
          <a:p>
            <a:pPr lvl="1"/>
            <a:r>
              <a:rPr lang="pt-BR" dirty="0"/>
              <a:t>CACLS filename </a:t>
            </a:r>
            <a:r>
              <a:rPr lang="pt-BR" dirty="0">
                <a:highlight>
                  <a:srgbClr val="00FFFF"/>
                </a:highlight>
              </a:rPr>
              <a:t>/E </a:t>
            </a:r>
            <a:r>
              <a:rPr lang="pt-BR" dirty="0">
                <a:highlight>
                  <a:srgbClr val="00FF00"/>
                </a:highlight>
              </a:rPr>
              <a:t>/G username:R</a:t>
            </a:r>
          </a:p>
          <a:p>
            <a:pPr lvl="1" algn="r" rt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33752-F468-9166-BC18-22B59C84FE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600" dirty="0"/>
              <a:t>CACLS</a:t>
            </a:r>
            <a:r>
              <a:rPr lang="fa-IR" sz="1600" dirty="0"/>
              <a:t> - </a:t>
            </a:r>
            <a:r>
              <a:rPr lang="en-US" sz="1600" dirty="0"/>
              <a:t>Change Access Control Lists</a:t>
            </a:r>
            <a:endParaRPr lang="fa-IR" sz="1600" dirty="0"/>
          </a:p>
          <a:p>
            <a:pPr lvl="1" algn="r" rtl="1"/>
            <a:r>
              <a:rPr lang="fa-IR" sz="1600" dirty="0"/>
              <a:t>می‌تواند </a:t>
            </a:r>
            <a:r>
              <a:rPr lang="fa-IR" sz="1600" dirty="0">
                <a:highlight>
                  <a:srgbClr val="00FFFF"/>
                </a:highlight>
              </a:rPr>
              <a:t>مجوزهای خواندن، نوشتن و اجرای </a:t>
            </a:r>
            <a:r>
              <a:rPr lang="fa-IR" sz="1600" dirty="0"/>
              <a:t>فایل‌ها را برای کاربران مختلف تنظیم کند.</a:t>
            </a:r>
          </a:p>
          <a:p>
            <a:pPr lvl="1" algn="r" rtl="1"/>
            <a:r>
              <a:rPr lang="fa-IR" sz="1600" dirty="0"/>
              <a:t>می‌تواند به صورت تکی یا گروهی بر روی فایل‌ها و دایرکتوری‌ها اعمال شود.</a:t>
            </a:r>
          </a:p>
          <a:p>
            <a:pPr lvl="1" algn="r" rtl="1"/>
            <a:r>
              <a:rPr lang="fa-IR" sz="1600" dirty="0"/>
              <a:t>به شما امکان می‌دهد که به راحتی وضعیت مجوزهای دسترسی را بررسی کنید.</a:t>
            </a:r>
          </a:p>
          <a:p>
            <a:pPr algn="r" rtl="1"/>
            <a:r>
              <a:rPr lang="en-US" sz="1600" dirty="0"/>
              <a:t>Boot Configuration Data Editor</a:t>
            </a:r>
            <a:endParaRPr lang="fa-IR" sz="1600" dirty="0"/>
          </a:p>
          <a:p>
            <a:pPr lvl="1" algn="r" rtl="1"/>
            <a:r>
              <a:rPr lang="fa-IR" sz="1600" dirty="0"/>
              <a:t>می‌تواند برای تنظیم گزینه‌های </a:t>
            </a:r>
            <a:r>
              <a:rPr lang="fa-IR" sz="1600" dirty="0">
                <a:highlight>
                  <a:srgbClr val="00FFFF"/>
                </a:highlight>
              </a:rPr>
              <a:t>بوت چندگانه </a:t>
            </a:r>
            <a:r>
              <a:rPr lang="fa-IR" sz="1600" dirty="0"/>
              <a:t>برای سیستم‌عامل‌های مختلف مورد استفاده قرار گیرد.</a:t>
            </a:r>
          </a:p>
          <a:p>
            <a:pPr lvl="1" algn="r" rtl="1"/>
            <a:r>
              <a:rPr lang="fa-IR" sz="1600" dirty="0"/>
              <a:t>امکان مشاهده و ویرایش تنظیمات مربوط به بارگذاری و گزینه‌های بازیابی را فراهم می‌کند.</a:t>
            </a:r>
          </a:p>
          <a:p>
            <a:pPr lvl="1" algn="r" rtl="1"/>
            <a:r>
              <a:rPr lang="fa-IR" sz="1600" dirty="0"/>
              <a:t>می‌تواند به عنوان ابزاری برای عیب‌یابی مشکلات مربوط به بارگذاری سیستم‌عامل استفاده شود.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6035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E8F1-B0EC-FAD6-7645-B0EF7B01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4EC7-1806-3A76-44D4-2B73186A0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CHKDSK</a:t>
            </a:r>
            <a:r>
              <a:rPr lang="en-US" dirty="0"/>
              <a:t>: Checks a disk and displays a status report. </a:t>
            </a:r>
            <a:endParaRPr lang="fa-IR" dirty="0"/>
          </a:p>
          <a:p>
            <a:pPr lvl="1"/>
            <a:r>
              <a:rPr lang="en-US" dirty="0"/>
              <a:t>Disk Sectors Health</a:t>
            </a:r>
          </a:p>
          <a:p>
            <a:r>
              <a:rPr lang="en-US" dirty="0">
                <a:highlight>
                  <a:srgbClr val="FFFF00"/>
                </a:highlight>
              </a:rPr>
              <a:t>BREAK</a:t>
            </a:r>
            <a:r>
              <a:rPr lang="en-US" dirty="0"/>
              <a:t>: Sets or clears extended </a:t>
            </a:r>
            <a:r>
              <a:rPr lang="en-US" dirty="0">
                <a:highlight>
                  <a:srgbClr val="00FFFF"/>
                </a:highlight>
              </a:rPr>
              <a:t>CTRL+C</a:t>
            </a:r>
            <a:r>
              <a:rPr lang="en-US" dirty="0"/>
              <a:t> checking.</a:t>
            </a:r>
            <a:endParaRPr lang="fa-IR" dirty="0"/>
          </a:p>
          <a:p>
            <a:pPr lvl="1"/>
            <a:r>
              <a:rPr lang="en-US" dirty="0"/>
              <a:t>BREAK ON</a:t>
            </a:r>
          </a:p>
          <a:p>
            <a:pPr lvl="1"/>
            <a:r>
              <a:rPr lang="en-US" dirty="0"/>
              <a:t>BREAK OFF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50849-5014-749F-4756-AE5ECC8E5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2002881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76E2-7E88-A009-2D95-9D09805F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BE066-CD5E-0304-FBD7-A2E6B070E7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0331-2492-42D8-1977-5BED56B75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ighlight>
                  <a:srgbClr val="FFFF00"/>
                </a:highlight>
              </a:rPr>
              <a:t>SHIFT</a:t>
            </a:r>
            <a:r>
              <a:rPr lang="en-US" dirty="0"/>
              <a:t> </a:t>
            </a:r>
            <a:r>
              <a:rPr lang="fa-IR" dirty="0"/>
              <a:t>:</a:t>
            </a:r>
            <a:r>
              <a:rPr lang="en-US" dirty="0"/>
              <a:t>Shifts the position of replaceable </a:t>
            </a:r>
            <a:r>
              <a:rPr lang="en-US" dirty="0">
                <a:highlight>
                  <a:srgbClr val="00FFFF"/>
                </a:highlight>
              </a:rPr>
              <a:t>parameters</a:t>
            </a:r>
            <a:r>
              <a:rPr lang="en-US" dirty="0"/>
              <a:t> in batch files. </a:t>
            </a:r>
          </a:p>
          <a:p>
            <a:pPr lvl="1"/>
            <a:r>
              <a:rPr lang="en-US" dirty="0"/>
              <a:t> shift %3 to %2, %4 to %3, etc.</a:t>
            </a:r>
            <a:endParaRPr lang="fa-IR" dirty="0"/>
          </a:p>
          <a:p>
            <a:r>
              <a:rPr lang="en-US" dirty="0">
                <a:highlight>
                  <a:srgbClr val="FFFF00"/>
                </a:highlight>
              </a:rPr>
              <a:t>CALL</a:t>
            </a:r>
            <a:r>
              <a:rPr lang="fa-IR" dirty="0"/>
              <a:t>:</a:t>
            </a:r>
            <a:r>
              <a:rPr lang="en-US" dirty="0"/>
              <a:t> Calls one batch program from another.</a:t>
            </a:r>
          </a:p>
          <a:p>
            <a:pPr lvl="1"/>
            <a:r>
              <a:rPr lang="en-US" dirty="0"/>
              <a:t>@echo off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script2.bat arg1 arg2</a:t>
            </a:r>
          </a:p>
          <a:p>
            <a:pPr lvl="1"/>
            <a:r>
              <a:rPr lang="en-US" dirty="0"/>
              <a:t>echo Back to the main script.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2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CF46-5686-3702-EAE2-596F325F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9123-88AB-C920-E9F8-65043200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Is Batch scripting still relevant?</a:t>
            </a:r>
          </a:p>
          <a:p>
            <a:r>
              <a:rPr lang="en-US" dirty="0">
                <a:effectLst/>
              </a:rPr>
              <a:t>The other day, one of my coworkers sent me a 150 lines batch script. </a:t>
            </a:r>
            <a:r>
              <a:rPr lang="en-US" dirty="0">
                <a:effectLst/>
                <a:highlight>
                  <a:srgbClr val="FFFF00"/>
                </a:highlight>
              </a:rPr>
              <a:t>It wasn't fun to read</a:t>
            </a:r>
            <a:r>
              <a:rPr lang="en-US" dirty="0">
                <a:effectLst/>
              </a:rPr>
              <a:t> :( In those wonderful days where PowerShell can do everything that batch can but better and cleaner, is batch still relevant? what do you guys think?</a:t>
            </a:r>
          </a:p>
          <a:p>
            <a:r>
              <a:rPr lang="en-US" dirty="0">
                <a:effectLst/>
              </a:rPr>
              <a:t>Edit: I mostly meant: Is writing scripts (5+lines) in batch still relevant? Not necessarily the language itself.</a:t>
            </a:r>
          </a:p>
          <a:p>
            <a:r>
              <a:rPr lang="en-US" dirty="0">
                <a:effectLst/>
              </a:rPr>
              <a:t>Edit2: looked at the script again, it's 300 lines....</a:t>
            </a:r>
          </a:p>
          <a:p>
            <a:r>
              <a:rPr lang="en-US" dirty="0">
                <a:effectLst/>
                <a:hlinkClick r:id="rId2"/>
              </a:rPr>
              <a:t>https://www.reddit.com/r/PowerShell/comments/iqoaco/is_batch_scripting_still_relevant/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4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FB7D-2889-E1A5-EF2A-A6CB6314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FDE-4EBD-4CAD-A8E8-3790E37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71925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What should you use to automate tasks on Windows: PowerShell or batch files? Why do you think so?</a:t>
            </a:r>
          </a:p>
          <a:p>
            <a:r>
              <a:rPr lang="en-US" dirty="0">
                <a:hlinkClick r:id="rId2"/>
              </a:rPr>
              <a:t>https://www.quora.com/What-should-you-use-to-automate-tasks-on-Windows-PowerShell-or-batch-files-Why-do-you-think-so</a:t>
            </a:r>
            <a:endParaRPr lang="en-US" b="1" dirty="0">
              <a:solidFill>
                <a:srgbClr val="282829"/>
              </a:solidFill>
              <a:latin typeface="-apple-system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AB33F-CC41-1177-1E86-868C15D1D7BE}"/>
              </a:ext>
            </a:extLst>
          </p:cNvPr>
          <p:cNvSpPr txBox="1"/>
          <p:nvPr/>
        </p:nvSpPr>
        <p:spPr>
          <a:xfrm>
            <a:off x="4819650" y="1733550"/>
            <a:ext cx="37147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282829"/>
                </a:solidFill>
                <a:effectLst/>
                <a:latin typeface="-apple-system"/>
                <a:hlinkClick r:id="rId3"/>
              </a:rPr>
              <a:t>Jarno </a:t>
            </a:r>
            <a:r>
              <a:rPr lang="en-US" b="1" i="0" u="none" strike="noStrike" dirty="0" err="1">
                <a:solidFill>
                  <a:srgbClr val="282829"/>
                </a:solidFill>
                <a:effectLst/>
                <a:latin typeface="-apple-system"/>
                <a:hlinkClick r:id="rId3"/>
              </a:rPr>
              <a:t>Peschier</a:t>
            </a:r>
            <a:endParaRPr lang="en-US" b="1" i="0" u="none" strike="noStrike" dirty="0">
              <a:solidFill>
                <a:srgbClr val="282829"/>
              </a:solidFill>
              <a:effectLst/>
              <a:latin typeface="-apple-system"/>
              <a:hlinkClick r:id="rId3"/>
            </a:endParaRPr>
          </a:p>
          <a:p>
            <a:pPr algn="l"/>
            <a:r>
              <a:rPr lang="en-US" b="0" i="0" dirty="0">
                <a:solidFill>
                  <a:srgbClr val="636466"/>
                </a:solidFill>
                <a:effectLst/>
                <a:latin typeface="-apple-system"/>
              </a:rPr>
              <a:t> · </a:t>
            </a:r>
            <a:r>
              <a:rPr lang="en-US" b="0" i="0" dirty="0">
                <a:solidFill>
                  <a:srgbClr val="2E69FF"/>
                </a:solidFill>
                <a:effectLst/>
                <a:latin typeface="-apple-system"/>
              </a:rPr>
              <a:t>Follow</a:t>
            </a:r>
          </a:p>
          <a:p>
            <a:pPr algn="l"/>
            <a:r>
              <a:rPr lang="en-US" b="0" i="0" dirty="0">
                <a:solidFill>
                  <a:srgbClr val="636466"/>
                </a:solidFill>
                <a:effectLst/>
                <a:latin typeface="-apple-system"/>
              </a:rPr>
              <a:t>really loves PowerShell</a:t>
            </a:r>
            <a:r>
              <a:rPr lang="en-US" b="0" i="0" u="none" strike="noStrike" dirty="0">
                <a:solidFill>
                  <a:srgbClr val="636466"/>
                </a:solidFill>
                <a:effectLst/>
                <a:latin typeface="-apple-system"/>
                <a:hlinkClick r:id="rId4"/>
              </a:rPr>
              <a:t>7y</a:t>
            </a:r>
            <a:endParaRPr lang="en-US" b="0" i="0" dirty="0">
              <a:solidFill>
                <a:srgbClr val="636466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939598"/>
                </a:solidFill>
                <a:effectLst/>
                <a:latin typeface="-apple-system"/>
              </a:rPr>
              <a:t>Originally Answered: Should you use </a:t>
            </a:r>
            <a:r>
              <a:rPr lang="en-US" b="0" i="0" dirty="0" err="1">
                <a:solidFill>
                  <a:srgbClr val="939598"/>
                </a:solidFill>
                <a:effectLst/>
                <a:latin typeface="-apple-system"/>
              </a:rPr>
              <a:t>Powershell</a:t>
            </a:r>
            <a:r>
              <a:rPr lang="en-US" b="0" i="0" dirty="0">
                <a:solidFill>
                  <a:srgbClr val="939598"/>
                </a:solidFill>
                <a:effectLst/>
                <a:latin typeface="-apple-system"/>
              </a:rPr>
              <a:t> or Batch to automate on Windows and why?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highlight>
                  <a:srgbClr val="FFFF00"/>
                </a:highlight>
                <a:latin typeface="-apple-system"/>
              </a:rPr>
              <a:t>For anything you start now? PowerShell. No question whatsoever.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It can do anything older style batch files can, and basically </a:t>
            </a:r>
            <a:r>
              <a:rPr lang="en-US" b="0" i="1" dirty="0">
                <a:solidFill>
                  <a:srgbClr val="282829"/>
                </a:solidFill>
                <a:effectLst/>
                <a:latin typeface="-apple-system"/>
              </a:rPr>
              <a:t>anything else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, as it basically is a scripting environment based on objects from the .NET framework. So anything you can do with .NET programming, you can do with PowerShell.</a:t>
            </a: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Well worth to get acquainted with.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8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698F-E3AF-0D64-3D8D-A7757950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728" y="274638"/>
            <a:ext cx="3764071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43A81-8B93-6141-FD25-D8D48B227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CE680-679D-3348-F2C5-79A8D15752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ASSOC</a:t>
            </a:r>
            <a:r>
              <a:rPr lang="en-US" dirty="0"/>
              <a:t>: Associates an extension with a file type (FTYPE), displays existing associations, or deletes an association.</a:t>
            </a:r>
          </a:p>
          <a:p>
            <a:r>
              <a:rPr lang="en-US" dirty="0">
                <a:highlight>
                  <a:srgbClr val="FFFF00"/>
                </a:highlight>
              </a:rPr>
              <a:t>VER</a:t>
            </a:r>
            <a:r>
              <a:rPr lang="en-US" dirty="0"/>
              <a:t>: Shows the version of MS-DOS you are using.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CD518-AEE3-3F82-85E8-B66A2F57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5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A92A-FB26-7BB9-B38C-F2A8B8CC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53E6-E9E4-0D49-420B-182B4AD3F1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CD</a:t>
            </a:r>
            <a:r>
              <a:rPr lang="en-US" dirty="0"/>
              <a:t>: Helps in making changes to a different directory, or displays the current directory.</a:t>
            </a:r>
          </a:p>
          <a:p>
            <a:r>
              <a:rPr lang="en-US" dirty="0">
                <a:highlight>
                  <a:srgbClr val="FFFF00"/>
                </a:highlight>
              </a:rPr>
              <a:t>CLS</a:t>
            </a:r>
            <a:r>
              <a:rPr lang="en-US" dirty="0"/>
              <a:t>: Clears the screen.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4F4D9-B9AB-067E-774A-A374D330E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89669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7555-9564-81E0-5F29-2DA866D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73CB5-2634-2D27-713E-30179FDEAF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5032" y="1600200"/>
            <a:ext cx="3322936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82715-232F-DABF-A1B1-48267AA21B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DEL</a:t>
            </a:r>
            <a:r>
              <a:rPr lang="en-US" dirty="0"/>
              <a:t>: Deletes files and not directories.</a:t>
            </a:r>
          </a:p>
          <a:p>
            <a:r>
              <a:rPr lang="en-US" dirty="0">
                <a:highlight>
                  <a:srgbClr val="FFFF00"/>
                </a:highlight>
              </a:rPr>
              <a:t>COPY</a:t>
            </a:r>
            <a:r>
              <a:rPr lang="en-US" dirty="0"/>
              <a:t>: Copies files from one location to the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1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7556-CA79-ED7B-BC76-4DE8765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E835-BB46-9B8A-79B8-BB92D6A60E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DIR</a:t>
            </a:r>
            <a:r>
              <a:rPr lang="en-US" dirty="0"/>
              <a:t>: Lists the contents of a directory.</a:t>
            </a:r>
          </a:p>
          <a:p>
            <a:r>
              <a:rPr lang="en-US" dirty="0">
                <a:highlight>
                  <a:srgbClr val="FFFF00"/>
                </a:highlight>
              </a:rPr>
              <a:t>DATE</a:t>
            </a:r>
            <a:r>
              <a:rPr lang="en-US" dirty="0"/>
              <a:t>: Helps to find the system date.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AB1B0-5217-0190-9621-490162F62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516981"/>
            <a:ext cx="4038600" cy="2692400"/>
          </a:xfrm>
        </p:spPr>
      </p:pic>
    </p:spTree>
    <p:extLst>
      <p:ext uri="{BB962C8B-B14F-4D97-AF65-F5344CB8AC3E}">
        <p14:creationId xmlns:p14="http://schemas.microsoft.com/office/powerpoint/2010/main" val="376317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57DD-B7A9-9E4D-A366-476D61B1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EC92-A0DD-ED9B-43C4-1ABF11FB5D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 rtl="1"/>
            <a:r>
              <a:rPr lang="fa-IR" dirty="0"/>
              <a:t>مثال 1: مدیریت فایل‌ها و پوشه‌ها</a:t>
            </a:r>
          </a:p>
          <a:p>
            <a:pPr algn="r" rtl="1"/>
            <a:r>
              <a:rPr lang="fa-IR" dirty="0"/>
              <a:t>مثال 2: تنظیم ارتباط فایل‌ها و کپی کردن فایل</a:t>
            </a:r>
            <a:endParaRPr lang="en-US" dirty="0"/>
          </a:p>
          <a:p>
            <a:pPr algn="r" rtl="1"/>
            <a:endParaRPr lang="fa-IR" dirty="0"/>
          </a:p>
          <a:p>
            <a:pPr algn="r" rt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6A6CF-7426-10B0-23F1-69C15F092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318540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990C-336B-A9D2-54CA-A0AD84F9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06F09-FFDD-B561-2F67-66D228027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D35D5-BB31-6C7E-4249-9158B8AD1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EXIT</a:t>
            </a:r>
            <a:r>
              <a:rPr lang="en-US" dirty="0"/>
              <a:t>: Exits the DOS console.</a:t>
            </a:r>
          </a:p>
          <a:p>
            <a:r>
              <a:rPr lang="en-US" dirty="0">
                <a:highlight>
                  <a:srgbClr val="FFFF00"/>
                </a:highlight>
              </a:rPr>
              <a:t>ECHO</a:t>
            </a:r>
            <a:r>
              <a:rPr lang="en-US" dirty="0"/>
              <a:t>: Displays messages, or turns command echoing on or 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03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8023D81-32A5-475A-A8E5-E8432D61053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1631</Words>
  <Application>Microsoft Office PowerPoint</Application>
  <PresentationFormat>On-screen Show (4:3)</PresentationFormat>
  <Paragraphs>152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-apple-system</vt:lpstr>
      <vt:lpstr>Arial</vt:lpstr>
      <vt:lpstr>B Nazanin</vt:lpstr>
      <vt:lpstr>Calibri</vt:lpstr>
      <vt:lpstr>Office Theme</vt:lpstr>
      <vt:lpstr>Batch Scripts</vt:lpstr>
      <vt:lpstr>Batch Script</vt:lpstr>
      <vt:lpstr>Batch Scripting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Shell</vt:lpstr>
      <vt:lpstr>Powershell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sepand</dc:creator>
  <cp:keywords/>
  <dc:description>generated using python-pptx</dc:description>
  <cp:lastModifiedBy>sepand</cp:lastModifiedBy>
  <cp:revision>44</cp:revision>
  <dcterms:created xsi:type="dcterms:W3CDTF">2013-01-27T09:14:16Z</dcterms:created>
  <dcterms:modified xsi:type="dcterms:W3CDTF">2024-09-27T08:26:17Z</dcterms:modified>
  <cp:category/>
</cp:coreProperties>
</file>